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10" r:id="rId3"/>
    <p:sldId id="300" r:id="rId4"/>
    <p:sldId id="257" r:id="rId5"/>
    <p:sldId id="267" r:id="rId6"/>
    <p:sldId id="269" r:id="rId7"/>
    <p:sldId id="271" r:id="rId8"/>
    <p:sldId id="258" r:id="rId9"/>
    <p:sldId id="262" r:id="rId10"/>
    <p:sldId id="263" r:id="rId11"/>
    <p:sldId id="280" r:id="rId12"/>
    <p:sldId id="265" r:id="rId13"/>
    <p:sldId id="279" r:id="rId14"/>
    <p:sldId id="277" r:id="rId15"/>
    <p:sldId id="278" r:id="rId16"/>
    <p:sldId id="276" r:id="rId17"/>
    <p:sldId id="304" r:id="rId18"/>
    <p:sldId id="305" r:id="rId19"/>
    <p:sldId id="308" r:id="rId20"/>
    <p:sldId id="309" r:id="rId21"/>
    <p:sldId id="287" r:id="rId22"/>
    <p:sldId id="293" r:id="rId23"/>
    <p:sldId id="289" r:id="rId24"/>
    <p:sldId id="290" r:id="rId25"/>
    <p:sldId id="291" r:id="rId26"/>
    <p:sldId id="292" r:id="rId27"/>
    <p:sldId id="294" r:id="rId28"/>
    <p:sldId id="295" r:id="rId29"/>
    <p:sldId id="296" r:id="rId30"/>
    <p:sldId id="297" r:id="rId31"/>
    <p:sldId id="311" r:id="rId32"/>
    <p:sldId id="312" r:id="rId33"/>
    <p:sldId id="266" r:id="rId34"/>
    <p:sldId id="286" r:id="rId35"/>
    <p:sldId id="285" r:id="rId36"/>
    <p:sldId id="298" r:id="rId37"/>
    <p:sldId id="303" r:id="rId38"/>
    <p:sldId id="301" r:id="rId3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5" autoAdjust="0"/>
    <p:restoredTop sz="96448" autoAdjust="0"/>
  </p:normalViewPr>
  <p:slideViewPr>
    <p:cSldViewPr>
      <p:cViewPr>
        <p:scale>
          <a:sx n="75" d="100"/>
          <a:sy n="75" d="100"/>
        </p:scale>
        <p:origin x="-2904" y="-12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9A95E-B5B4-4381-86E1-0C9DD51A43C5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1CAC7-0A4C-4DC3-BCDB-E4CF68A502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03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9999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Ez a technológia alkalmas</a:t>
            </a:r>
            <a:r>
              <a:rPr lang="hu-HU" baseline="0" dirty="0" smtClean="0"/>
              <a:t> arra, hogy „mindent átvigyen, amit az ember érez vagy érzékel”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0842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„Sokkal élet hűbb, informatívabb élményt kapunk, mint a jelenlegi eszközökkel”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136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</a:t>
            </a:r>
            <a:r>
              <a:rPr lang="hu-HU" dirty="0" err="1" smtClean="0"/>
              <a:t>Ozeki</a:t>
            </a:r>
            <a:r>
              <a:rPr lang="hu-HU" dirty="0" smtClean="0"/>
              <a:t> 3D </a:t>
            </a:r>
            <a:r>
              <a:rPr lang="hu-HU" dirty="0" err="1" smtClean="0"/>
              <a:t>Phone</a:t>
            </a:r>
            <a:r>
              <a:rPr lang="hu-HU" dirty="0" smtClean="0"/>
              <a:t>”</a:t>
            </a:r>
          </a:p>
          <a:p>
            <a:r>
              <a:rPr lang="hu-HU" dirty="0" smtClean="0"/>
              <a:t>„Egy olyan hívás,</a:t>
            </a:r>
            <a:r>
              <a:rPr lang="hu-HU" baseline="0" dirty="0" smtClean="0"/>
              <a:t> ami több dimenziót visz át a két fél között”</a:t>
            </a:r>
          </a:p>
          <a:p>
            <a:r>
              <a:rPr lang="hu-HU" baseline="0" dirty="0" smtClean="0"/>
              <a:t>„</a:t>
            </a:r>
            <a:r>
              <a:rPr lang="hu-HU" dirty="0" smtClean="0"/>
              <a:t>Közelebb hozza a barátaidat”</a:t>
            </a:r>
          </a:p>
          <a:p>
            <a:endParaRPr lang="hu-HU" dirty="0" smtClean="0"/>
          </a:p>
          <a:p>
            <a:r>
              <a:rPr lang="hu-HU" dirty="0" smtClean="0"/>
              <a:t>Mindent átvisz, amit érzel vagy érzékelsz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2548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2548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„Mit</a:t>
            </a:r>
            <a:r>
              <a:rPr lang="hu-HU" baseline="0" dirty="0" smtClean="0"/>
              <a:t> ér ez az egész, ha nem skálázható”</a:t>
            </a:r>
          </a:p>
          <a:p>
            <a:r>
              <a:rPr lang="hu-HU" dirty="0" smtClean="0"/>
              <a:t>„Sikeres lesz-e</a:t>
            </a:r>
            <a:r>
              <a:rPr lang="hu-HU" baseline="0" dirty="0" smtClean="0"/>
              <a:t> ha nem működik együtt meglevő telefon rendszerekkel?”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292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„Mit</a:t>
            </a:r>
            <a:r>
              <a:rPr lang="hu-HU" baseline="0" dirty="0" smtClean="0"/>
              <a:t> ér ez az egész, ha nem skálázható”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292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</a:t>
            </a:r>
            <a:r>
              <a:rPr lang="hu-HU" dirty="0" err="1" smtClean="0"/>
              <a:t>Ozeki</a:t>
            </a:r>
            <a:r>
              <a:rPr lang="hu-HU" dirty="0" smtClean="0"/>
              <a:t> 3D </a:t>
            </a:r>
            <a:r>
              <a:rPr lang="hu-HU" dirty="0" err="1" smtClean="0"/>
              <a:t>Phone</a:t>
            </a:r>
            <a:r>
              <a:rPr lang="hu-HU" dirty="0" smtClean="0"/>
              <a:t>”</a:t>
            </a:r>
          </a:p>
          <a:p>
            <a:r>
              <a:rPr lang="hu-HU" dirty="0" smtClean="0"/>
              <a:t>„Egy olyan hívás,</a:t>
            </a:r>
            <a:r>
              <a:rPr lang="hu-HU" baseline="0" dirty="0" smtClean="0"/>
              <a:t> ami több dimenziót visz át a két fél között”</a:t>
            </a:r>
          </a:p>
          <a:p>
            <a:r>
              <a:rPr lang="hu-HU" baseline="0" dirty="0" smtClean="0"/>
              <a:t>„</a:t>
            </a:r>
            <a:r>
              <a:rPr lang="hu-HU" dirty="0" smtClean="0"/>
              <a:t>Közelebb hozza a barátaidat”</a:t>
            </a:r>
          </a:p>
          <a:p>
            <a:endParaRPr lang="hu-HU" dirty="0" smtClean="0"/>
          </a:p>
          <a:p>
            <a:r>
              <a:rPr lang="hu-HU" dirty="0" smtClean="0"/>
              <a:t>Mindent átvisz, amit érzel vagy érzékelsz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2548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</a:t>
            </a:r>
            <a:r>
              <a:rPr lang="hu-HU" dirty="0" err="1" smtClean="0"/>
              <a:t>Ozeki</a:t>
            </a:r>
            <a:r>
              <a:rPr lang="hu-HU" dirty="0" smtClean="0"/>
              <a:t> 3D </a:t>
            </a:r>
            <a:r>
              <a:rPr lang="hu-HU" dirty="0" err="1" smtClean="0"/>
              <a:t>Phone</a:t>
            </a:r>
            <a:r>
              <a:rPr lang="hu-HU" dirty="0" smtClean="0"/>
              <a:t>”</a:t>
            </a:r>
          </a:p>
          <a:p>
            <a:r>
              <a:rPr lang="hu-HU" dirty="0" smtClean="0"/>
              <a:t>„Egy olyan hívás,</a:t>
            </a:r>
            <a:r>
              <a:rPr lang="hu-HU" baseline="0" dirty="0" smtClean="0"/>
              <a:t> ami több dimenziót visz át a két fél között”</a:t>
            </a:r>
          </a:p>
          <a:p>
            <a:r>
              <a:rPr lang="hu-HU" baseline="0" dirty="0" smtClean="0"/>
              <a:t>„</a:t>
            </a:r>
            <a:r>
              <a:rPr lang="hu-HU" dirty="0" smtClean="0"/>
              <a:t>Közelebb hozza a barátaidat”</a:t>
            </a:r>
          </a:p>
          <a:p>
            <a:endParaRPr lang="hu-HU" dirty="0" smtClean="0"/>
          </a:p>
          <a:p>
            <a:r>
              <a:rPr lang="hu-HU" dirty="0" smtClean="0"/>
              <a:t>Mindent átvisz, amit érzel vagy érzékelsz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254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 smtClean="0"/>
              <a:t>„Ahol most vagyunk, az a </a:t>
            </a:r>
            <a:r>
              <a:rPr lang="hu-HU" baseline="0" dirty="0" err="1" smtClean="0"/>
              <a:t>dinosauruszok</a:t>
            </a:r>
            <a:r>
              <a:rPr lang="hu-HU" baseline="0" dirty="0" smtClean="0"/>
              <a:t> kora. A </a:t>
            </a:r>
            <a:r>
              <a:rPr lang="hu-HU" baseline="0" dirty="0" err="1" smtClean="0"/>
              <a:t>facebook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a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Skype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a</a:t>
            </a:r>
            <a:r>
              <a:rPr lang="hu-HU" baseline="0" dirty="0" smtClean="0"/>
              <a:t> jelenlegi mobil és vezetékes telefonrendszerek mind őskövület.”</a:t>
            </a:r>
          </a:p>
          <a:p>
            <a:r>
              <a:rPr lang="hu-HU" baseline="0" dirty="0" smtClean="0"/>
              <a:t>„Egyedi, zárt próbálkozások arra, hogy az emberek kommunikálhassanak egymással.”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551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 smtClean="0"/>
              <a:t>Ősi kommunikációs eszközök az Interneten</a:t>
            </a:r>
          </a:p>
          <a:p>
            <a:r>
              <a:rPr lang="hu-HU" sz="1200" b="1" dirty="0" smtClean="0"/>
              <a:t>Internetre rakott </a:t>
            </a:r>
            <a:r>
              <a:rPr lang="hu-HU" sz="1200" b="1" dirty="0" err="1" smtClean="0"/>
              <a:t>üzenőfüzet</a:t>
            </a:r>
            <a:endParaRPr lang="hu-HU" sz="1200" b="1" dirty="0" smtClean="0"/>
          </a:p>
          <a:p>
            <a:r>
              <a:rPr lang="hu-HU" sz="1200" b="1" dirty="0" smtClean="0"/>
              <a:t>Internetre rakott telefonkönyv</a:t>
            </a:r>
          </a:p>
          <a:p>
            <a:r>
              <a:rPr lang="hu-HU" sz="1200" b="1" dirty="0" smtClean="0"/>
              <a:t>Internetre rakott telefon</a:t>
            </a:r>
          </a:p>
          <a:p>
            <a:r>
              <a:rPr lang="hu-HU" sz="1200" b="1" dirty="0" smtClean="0"/>
              <a:t>Internetre rakott </a:t>
            </a:r>
            <a:r>
              <a:rPr lang="hu-HU" sz="1200" b="1" dirty="0" err="1" smtClean="0"/>
              <a:t>távírat</a:t>
            </a:r>
            <a:endParaRPr lang="hu-HU" sz="12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aseline="0" dirty="0" smtClean="0"/>
              <a:t>„A legnagyobb probléma velük az, hogy nem tudják közel hozni azt akivel beszélünk.”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7075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Amikor beszélünk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valakival</a:t>
            </a:r>
            <a:r>
              <a:rPr lang="hu-HU" baseline="0" dirty="0" smtClean="0"/>
              <a:t>, ott akarunk lenni vele:</a:t>
            </a:r>
          </a:p>
          <a:p>
            <a:r>
              <a:rPr lang="hu-HU" baseline="0" dirty="0" smtClean="0"/>
              <a:t>Látni akarjuk</a:t>
            </a:r>
          </a:p>
          <a:p>
            <a:r>
              <a:rPr lang="hu-HU" baseline="0" dirty="0" smtClean="0"/>
              <a:t>Hallani akarjuk</a:t>
            </a:r>
          </a:p>
          <a:p>
            <a:r>
              <a:rPr lang="hu-HU" baseline="0" dirty="0" smtClean="0"/>
              <a:t>Érezni akarjuk a közelség</a:t>
            </a:r>
          </a:p>
          <a:p>
            <a:r>
              <a:rPr lang="hu-HU" baseline="0" dirty="0" smtClean="0"/>
              <a:t>Érzékelni akarjuk azt a környezetet, amiben ő van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050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„Mind</a:t>
            </a:r>
            <a:r>
              <a:rPr lang="hu-HU" baseline="0" dirty="0" smtClean="0"/>
              <a:t> ezt élőben”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8360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„Ezt a jelenlegi rendszerek nem tudják”</a:t>
            </a:r>
          </a:p>
          <a:p>
            <a:r>
              <a:rPr lang="hu-HU" baseline="0" dirty="0" smtClean="0"/>
              <a:t>„Mi az </a:t>
            </a:r>
            <a:r>
              <a:rPr lang="hu-HU" baseline="0" dirty="0" err="1" smtClean="0"/>
              <a:t>Ozekinél</a:t>
            </a:r>
            <a:r>
              <a:rPr lang="hu-HU" baseline="0" dirty="0" smtClean="0"/>
              <a:t> kidolgoztuk azt a technológiát, amivel ezt meg lehet valósítani.”</a:t>
            </a:r>
          </a:p>
          <a:p>
            <a:r>
              <a:rPr lang="hu-HU" baseline="0" dirty="0" smtClean="0"/>
              <a:t>„Úgy nevezzük, hogy… „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048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</a:t>
            </a:r>
            <a:r>
              <a:rPr lang="hu-HU" dirty="0" err="1" smtClean="0"/>
              <a:t>Ozeki</a:t>
            </a:r>
            <a:r>
              <a:rPr lang="hu-HU" dirty="0" smtClean="0"/>
              <a:t> 3D </a:t>
            </a:r>
            <a:r>
              <a:rPr lang="hu-HU" dirty="0" err="1" smtClean="0"/>
              <a:t>Phone</a:t>
            </a:r>
            <a:r>
              <a:rPr lang="hu-HU" dirty="0" smtClean="0"/>
              <a:t>”</a:t>
            </a:r>
          </a:p>
          <a:p>
            <a:r>
              <a:rPr lang="hu-HU" baseline="0" dirty="0" smtClean="0"/>
              <a:t>„A célja, hogy k</a:t>
            </a:r>
            <a:r>
              <a:rPr lang="hu-HU" dirty="0" smtClean="0"/>
              <a:t>özelebb hozza a barátaidat”</a:t>
            </a:r>
          </a:p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254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Sokkal</a:t>
            </a:r>
            <a:r>
              <a:rPr lang="hu-HU" baseline="0" dirty="0" smtClean="0"/>
              <a:t> élet hűbb kommunikációs élményt lehet vele megvalósítani, mint a jelenlegi eszközökkel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aseline="0" dirty="0" smtClean="0"/>
              <a:t>Az a technológia, amit alapértelmezésben 3D megjelenítésre használ az </a:t>
            </a:r>
            <a:r>
              <a:rPr lang="hu-HU" baseline="0" dirty="0" err="1" smtClean="0"/>
              <a:t>Red-Blue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Anaglyph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8935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„Elérhető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hardwarek</a:t>
            </a:r>
            <a:r>
              <a:rPr lang="hu-HU" baseline="0" dirty="0" smtClean="0"/>
              <a:t>”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1CAC7-0A4C-4DC3-BCDB-E4CF68A502A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010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049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784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241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483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606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05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095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602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004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478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275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82000">
              <a:schemeClr val="bg1"/>
            </a:gs>
            <a:gs pos="26000">
              <a:schemeClr val="bg1"/>
            </a:gs>
            <a:gs pos="93000">
              <a:srgbClr val="001030"/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C4372-D56E-46B6-BCB0-908D4C258944}" type="datetimeFigureOut">
              <a:rPr lang="hu-HU" smtClean="0"/>
              <a:t>2012.03.29.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0FD13-04C8-4D7B-9D3C-AEEB179C9C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602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2636912"/>
            <a:ext cx="7772400" cy="1470025"/>
          </a:xfrm>
        </p:spPr>
        <p:txBody>
          <a:bodyPr>
            <a:noAutofit/>
          </a:bodyPr>
          <a:lstStyle/>
          <a:p>
            <a:r>
              <a:rPr lang="hu-HU" sz="9600" dirty="0" smtClean="0">
                <a:solidFill>
                  <a:srgbClr val="C00000"/>
                </a:solidFill>
                <a:latin typeface="Arial Black" pitchFamily="34" charset="0"/>
              </a:rPr>
              <a:t>OZEKI</a:t>
            </a:r>
            <a:endParaRPr lang="hu-HU" sz="9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89000">
              <a:schemeClr val="bg1"/>
            </a:gs>
            <a:gs pos="26000">
              <a:schemeClr val="bg1"/>
            </a:gs>
            <a:gs pos="95000">
              <a:srgbClr val="001030"/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hu-HU" sz="6000" b="1" dirty="0" smtClean="0"/>
              <a:t>3D telefonhívás élőben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948264" cy="427978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63888" y="5179437"/>
            <a:ext cx="3676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Red – Blue Anaglyph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1508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1872208" cy="3623628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3419872" y="1287986"/>
            <a:ext cx="0" cy="453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Csoportba foglalás 14"/>
          <p:cNvGrpSpPr/>
          <p:nvPr/>
        </p:nvGrpSpPr>
        <p:grpSpPr>
          <a:xfrm>
            <a:off x="3862338" y="2511747"/>
            <a:ext cx="4958134" cy="897092"/>
            <a:chOff x="3862338" y="2511747"/>
            <a:chExt cx="4958134" cy="897092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646" y="2511748"/>
              <a:ext cx="812676" cy="876637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338" y="2511747"/>
              <a:ext cx="812676" cy="876637"/>
            </a:xfrm>
            <a:prstGeom prst="rect">
              <a:avLst/>
            </a:prstGeom>
          </p:spPr>
        </p:pic>
        <p:sp>
          <p:nvSpPr>
            <p:cNvPr id="10" name="Szövegdoboz 9"/>
            <p:cNvSpPr txBox="1"/>
            <p:nvPr/>
          </p:nvSpPr>
          <p:spPr>
            <a:xfrm>
              <a:off x="6012160" y="2577842"/>
              <a:ext cx="2808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800" b="1" dirty="0" smtClean="0">
                  <a:latin typeface="Freestyle Script" pitchFamily="66" charset="0"/>
                </a:rPr>
                <a:t>2 x 1500,- Ft</a:t>
              </a:r>
              <a:endParaRPr lang="hu-HU" sz="4800" b="1" dirty="0">
                <a:latin typeface="Freestyle Script" pitchFamily="66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3905190" y="3140739"/>
            <a:ext cx="4915282" cy="1352872"/>
            <a:chOff x="3905190" y="3140739"/>
            <a:chExt cx="4915282" cy="1352872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190" y="3388384"/>
              <a:ext cx="1719242" cy="1105227"/>
            </a:xfrm>
            <a:prstGeom prst="rect">
              <a:avLst/>
            </a:prstGeom>
          </p:spPr>
        </p:pic>
        <p:sp>
          <p:nvSpPr>
            <p:cNvPr id="11" name="Szövegdoboz 10"/>
            <p:cNvSpPr txBox="1"/>
            <p:nvPr/>
          </p:nvSpPr>
          <p:spPr>
            <a:xfrm>
              <a:off x="6012160" y="3140739"/>
              <a:ext cx="2808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800" b="1" dirty="0" smtClean="0">
                  <a:latin typeface="Freestyle Script" pitchFamily="66" charset="0"/>
                </a:rPr>
                <a:t>+    500,- Ft</a:t>
              </a:r>
              <a:endParaRPr lang="hu-HU" sz="4800" b="1" dirty="0">
                <a:latin typeface="Freestyle Script" pitchFamily="66" charset="0"/>
              </a:endParaRPr>
            </a:p>
          </p:txBody>
        </p:sp>
      </p:grpSp>
      <p:grpSp>
        <p:nvGrpSpPr>
          <p:cNvPr id="16" name="Csoportba foglalás 15"/>
          <p:cNvGrpSpPr/>
          <p:nvPr/>
        </p:nvGrpSpPr>
        <p:grpSpPr>
          <a:xfrm>
            <a:off x="6012160" y="3940998"/>
            <a:ext cx="4707408" cy="1010771"/>
            <a:chOff x="6012160" y="3940998"/>
            <a:chExt cx="4707408" cy="1010771"/>
          </a:xfrm>
        </p:grpSpPr>
        <p:sp>
          <p:nvSpPr>
            <p:cNvPr id="12" name="Ív 11"/>
            <p:cNvSpPr/>
            <p:nvPr/>
          </p:nvSpPr>
          <p:spPr>
            <a:xfrm flipH="1">
              <a:off x="6039048" y="3940998"/>
              <a:ext cx="4680520" cy="393368"/>
            </a:xfrm>
            <a:prstGeom prst="arc">
              <a:avLst/>
            </a:prstGeom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6012160" y="4120772"/>
              <a:ext cx="2808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Freestyle Script" pitchFamily="66" charset="0"/>
                </a:rPr>
                <a:t>=</a:t>
              </a:r>
              <a:r>
                <a:rPr lang="hu-HU" sz="4800" b="1" dirty="0" smtClean="0">
                  <a:latin typeface="Freestyle Script" pitchFamily="66" charset="0"/>
                </a:rPr>
                <a:t>   </a:t>
              </a:r>
              <a:r>
                <a:rPr lang="en-US" sz="4800" b="1" dirty="0" smtClean="0">
                  <a:latin typeface="Freestyle Script" pitchFamily="66" charset="0"/>
                </a:rPr>
                <a:t>3</a:t>
              </a:r>
              <a:r>
                <a:rPr lang="hu-HU" sz="4800" b="1" dirty="0" smtClean="0">
                  <a:latin typeface="Freestyle Script" pitchFamily="66" charset="0"/>
                </a:rPr>
                <a:t>500,- Ft</a:t>
              </a:r>
              <a:endParaRPr lang="hu-HU" sz="4800" b="1" dirty="0">
                <a:latin typeface="Freestyle Script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1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79712" y="620688"/>
            <a:ext cx="3764446" cy="676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3D kép (2 csatorna)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550805"/>
            <a:ext cx="7289800" cy="316230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2123728" y="3303881"/>
            <a:ext cx="180020" cy="504056"/>
          </a:xfrm>
          <a:prstGeom prst="ellipse">
            <a:avLst/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627784" y="3780656"/>
            <a:ext cx="180020" cy="656456"/>
          </a:xfrm>
          <a:prstGeom prst="ellipse">
            <a:avLst/>
          </a:prstGeom>
          <a:gradFill>
            <a:gsLst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7"/>
          <p:cNvCxnSpPr/>
          <p:nvPr/>
        </p:nvCxnSpPr>
        <p:spPr>
          <a:xfrm>
            <a:off x="2195736" y="1124744"/>
            <a:ext cx="0" cy="2179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2699792" y="1981080"/>
            <a:ext cx="0" cy="1799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artalom helye 2"/>
          <p:cNvSpPr txBox="1">
            <a:spLocks/>
          </p:cNvSpPr>
          <p:nvPr/>
        </p:nvSpPr>
        <p:spPr>
          <a:xfrm>
            <a:off x="2483768" y="1352169"/>
            <a:ext cx="5184576" cy="668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dirty="0" smtClean="0"/>
              <a:t>Térhatású hang (5+1 csatorna)</a:t>
            </a:r>
          </a:p>
        </p:txBody>
      </p:sp>
      <p:sp>
        <p:nvSpPr>
          <p:cNvPr id="16" name="Ellipszis 15"/>
          <p:cNvSpPr/>
          <p:nvPr/>
        </p:nvSpPr>
        <p:spPr>
          <a:xfrm>
            <a:off x="3153298" y="4437112"/>
            <a:ext cx="180020" cy="360040"/>
          </a:xfrm>
          <a:prstGeom prst="ellipse">
            <a:avLst/>
          </a:prstGeom>
          <a:gradFill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artalom helye 2"/>
          <p:cNvSpPr txBox="1">
            <a:spLocks/>
          </p:cNvSpPr>
          <p:nvPr/>
        </p:nvSpPr>
        <p:spPr>
          <a:xfrm>
            <a:off x="2987824" y="2088753"/>
            <a:ext cx="5760640" cy="90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dirty="0" smtClean="0"/>
              <a:t>Élő információk (1016 csatorna)</a:t>
            </a:r>
          </a:p>
        </p:txBody>
      </p:sp>
      <p:cxnSp>
        <p:nvCxnSpPr>
          <p:cNvPr id="20" name="Egyenes összekötő 19"/>
          <p:cNvCxnSpPr/>
          <p:nvPr/>
        </p:nvCxnSpPr>
        <p:spPr>
          <a:xfrm>
            <a:off x="3243308" y="2614860"/>
            <a:ext cx="0" cy="1799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0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07904" y="2628419"/>
            <a:ext cx="4896544" cy="2056437"/>
          </a:xfrm>
        </p:spPr>
        <p:txBody>
          <a:bodyPr>
            <a:normAutofit/>
          </a:bodyPr>
          <a:lstStyle/>
          <a:p>
            <a:r>
              <a:rPr lang="hu-HU" dirty="0" smtClean="0"/>
              <a:t>Több csatorna</a:t>
            </a:r>
          </a:p>
          <a:p>
            <a:r>
              <a:rPr lang="hu-HU" dirty="0" smtClean="0"/>
              <a:t>Szinkronizált átvitel</a:t>
            </a:r>
          </a:p>
          <a:p>
            <a:r>
              <a:rPr lang="hu-HU" dirty="0" smtClean="0"/>
              <a:t>Tetszőleges adatformátum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1872208" cy="3623628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3419872" y="1287986"/>
            <a:ext cx="0" cy="453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9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technológia lehetőségei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helyzetinformáció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hőmérséklet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időjárás, </a:t>
            </a:r>
          </a:p>
          <a:p>
            <a:r>
              <a:rPr lang="hu-HU" dirty="0" smtClean="0"/>
              <a:t>fényviszonyok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környezeti hangok</a:t>
            </a:r>
          </a:p>
          <a:p>
            <a:r>
              <a:rPr lang="hu-HU" dirty="0" smtClean="0"/>
              <a:t>…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068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r>
              <a:rPr lang="hu-HU" sz="7200" b="1" dirty="0" smtClean="0"/>
              <a:t>Teszt 1.0</a:t>
            </a:r>
            <a:endParaRPr lang="hu-HU" sz="7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63688" y="3645024"/>
            <a:ext cx="5760640" cy="10081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dirty="0" smtClean="0"/>
              <a:t>3D video hívás az OZEKI irodában</a:t>
            </a:r>
          </a:p>
          <a:p>
            <a:pPr marL="0" indent="0" algn="ctr">
              <a:buNone/>
            </a:pPr>
            <a:r>
              <a:rPr lang="hu-HU" dirty="0" smtClean="0"/>
              <a:t>2012. 03. 24. 11:00</a:t>
            </a:r>
          </a:p>
        </p:txBody>
      </p:sp>
    </p:spTree>
    <p:extLst>
      <p:ext uri="{BB962C8B-B14F-4D97-AF65-F5344CB8AC3E}">
        <p14:creationId xmlns:p14="http://schemas.microsoft.com/office/powerpoint/2010/main" val="38543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test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143000"/>
            <a:ext cx="71287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dtest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143000"/>
            <a:ext cx="75608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test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700808"/>
            <a:ext cx="5712296" cy="42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r>
              <a:rPr lang="hu-HU" sz="7200" b="1" dirty="0" smtClean="0"/>
              <a:t>Teszt 2.0</a:t>
            </a:r>
            <a:endParaRPr lang="hu-HU" sz="7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9632" y="3645024"/>
            <a:ext cx="6696744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 smtClean="0"/>
              <a:t>3D video hívás a Debreceni Egyetemen</a:t>
            </a:r>
          </a:p>
          <a:p>
            <a:pPr marL="0" indent="0" algn="ctr">
              <a:buNone/>
            </a:pPr>
            <a:r>
              <a:rPr lang="hu-HU" dirty="0" smtClean="0"/>
              <a:t>2012. 03. 27. 11:20</a:t>
            </a:r>
          </a:p>
        </p:txBody>
      </p:sp>
    </p:spTree>
    <p:extLst>
      <p:ext uri="{BB962C8B-B14F-4D97-AF65-F5344CB8AC3E}">
        <p14:creationId xmlns:p14="http://schemas.microsoft.com/office/powerpoint/2010/main" val="39640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Video: Dinoszaurusz, Pangea</a:t>
            </a:r>
          </a:p>
          <a:p>
            <a:pPr marL="0" indent="0">
              <a:buNone/>
            </a:pPr>
            <a:r>
              <a:rPr lang="hu-HU" sz="2400" dirty="0"/>
              <a:t>http://www.youtube.com/watch?v=uKujOudUk0w</a:t>
            </a:r>
          </a:p>
        </p:txBody>
      </p:sp>
    </p:spTree>
    <p:extLst>
      <p:ext uri="{BB962C8B-B14F-4D97-AF65-F5344CB8AC3E}">
        <p14:creationId xmlns:p14="http://schemas.microsoft.com/office/powerpoint/2010/main" val="3423985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467544" y="26590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Élő teszt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51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/>
          </a:bodyPr>
          <a:lstStyle/>
          <a:p>
            <a:r>
              <a:rPr lang="hu-HU" sz="6600" b="1" dirty="0" smtClean="0"/>
              <a:t>Kompatibilitás</a:t>
            </a:r>
            <a:endParaRPr lang="hu-HU" sz="6600" b="1" dirty="0"/>
          </a:p>
        </p:txBody>
      </p:sp>
    </p:spTree>
    <p:extLst>
      <p:ext uri="{BB962C8B-B14F-4D97-AF65-F5344CB8AC3E}">
        <p14:creationId xmlns:p14="http://schemas.microsoft.com/office/powerpoint/2010/main" val="133423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89800" cy="3162300"/>
          </a:xfrm>
        </p:spPr>
      </p:pic>
    </p:spTree>
    <p:extLst>
      <p:ext uri="{BB962C8B-B14F-4D97-AF65-F5344CB8AC3E}">
        <p14:creationId xmlns:p14="http://schemas.microsoft.com/office/powerpoint/2010/main" val="5376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89800" cy="3162300"/>
          </a:xfrm>
        </p:spPr>
      </p:pic>
    </p:spTree>
    <p:extLst>
      <p:ext uri="{BB962C8B-B14F-4D97-AF65-F5344CB8AC3E}">
        <p14:creationId xmlns:p14="http://schemas.microsoft.com/office/powerpoint/2010/main" val="20349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89800" cy="3162300"/>
          </a:xfrm>
        </p:spPr>
      </p:pic>
    </p:spTree>
    <p:extLst>
      <p:ext uri="{BB962C8B-B14F-4D97-AF65-F5344CB8AC3E}">
        <p14:creationId xmlns:p14="http://schemas.microsoft.com/office/powerpoint/2010/main" val="35906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89800" cy="3162300"/>
          </a:xfrm>
        </p:spPr>
      </p:pic>
    </p:spTree>
    <p:extLst>
      <p:ext uri="{BB962C8B-B14F-4D97-AF65-F5344CB8AC3E}">
        <p14:creationId xmlns:p14="http://schemas.microsoft.com/office/powerpoint/2010/main" val="35906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89800" cy="3162300"/>
          </a:xfrm>
        </p:spPr>
      </p:pic>
    </p:spTree>
    <p:extLst>
      <p:ext uri="{BB962C8B-B14F-4D97-AF65-F5344CB8AC3E}">
        <p14:creationId xmlns:p14="http://schemas.microsoft.com/office/powerpoint/2010/main" val="35906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/>
          </a:bodyPr>
          <a:lstStyle/>
          <a:p>
            <a:r>
              <a:rPr lang="hu-HU" sz="6600" b="1" dirty="0" smtClean="0"/>
              <a:t>A hálózat</a:t>
            </a:r>
            <a:endParaRPr lang="hu-HU" sz="6600" b="1" dirty="0"/>
          </a:p>
        </p:txBody>
      </p:sp>
    </p:spTree>
    <p:extLst>
      <p:ext uri="{BB962C8B-B14F-4D97-AF65-F5344CB8AC3E}">
        <p14:creationId xmlns:p14="http://schemas.microsoft.com/office/powerpoint/2010/main" val="37866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498948"/>
            <a:ext cx="7289800" cy="3162300"/>
          </a:xfrm>
        </p:spPr>
      </p:pic>
      <p:sp>
        <p:nvSpPr>
          <p:cNvPr id="18" name="Szövegdoboz 17"/>
          <p:cNvSpPr txBox="1"/>
          <p:nvPr/>
        </p:nvSpPr>
        <p:spPr>
          <a:xfrm>
            <a:off x="3643211" y="4725144"/>
            <a:ext cx="20130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Peer </a:t>
            </a:r>
            <a:r>
              <a:rPr lang="hu-HU" sz="2800" b="1" dirty="0" err="1" smtClean="0"/>
              <a:t>to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Peer</a:t>
            </a:r>
            <a:endParaRPr lang="hu-HU" sz="2800" b="1" dirty="0" smtClean="0"/>
          </a:p>
          <a:p>
            <a:pPr algn="ctr"/>
            <a:r>
              <a:rPr lang="hu-HU" sz="2800" b="1" dirty="0" smtClean="0"/>
              <a:t>adatátvitel</a:t>
            </a:r>
            <a:endParaRPr lang="hu-HU" sz="2800" b="1" dirty="0"/>
          </a:p>
        </p:txBody>
      </p:sp>
      <p:grpSp>
        <p:nvGrpSpPr>
          <p:cNvPr id="27" name="Csoportba foglalás 26"/>
          <p:cNvGrpSpPr/>
          <p:nvPr/>
        </p:nvGrpSpPr>
        <p:grpSpPr>
          <a:xfrm>
            <a:off x="1619672" y="332656"/>
            <a:ext cx="6035474" cy="2664297"/>
            <a:chOff x="1619672" y="332656"/>
            <a:chExt cx="6035474" cy="2664297"/>
          </a:xfrm>
        </p:grpSpPr>
        <p:cxnSp>
          <p:nvCxnSpPr>
            <p:cNvPr id="8" name="Egyenes összekötő 7"/>
            <p:cNvCxnSpPr/>
            <p:nvPr/>
          </p:nvCxnSpPr>
          <p:spPr>
            <a:xfrm flipV="1">
              <a:off x="1619672" y="1999044"/>
              <a:ext cx="2736304" cy="997909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/>
            <p:cNvCxnSpPr/>
            <p:nvPr/>
          </p:nvCxnSpPr>
          <p:spPr>
            <a:xfrm>
              <a:off x="5004048" y="1999044"/>
              <a:ext cx="2651098" cy="843688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Csoportba foglalás 25"/>
            <p:cNvGrpSpPr/>
            <p:nvPr/>
          </p:nvGrpSpPr>
          <p:grpSpPr>
            <a:xfrm>
              <a:off x="4101228" y="332656"/>
              <a:ext cx="2866376" cy="1703905"/>
              <a:chOff x="4101228" y="332656"/>
              <a:chExt cx="2866376" cy="1703905"/>
            </a:xfrm>
          </p:grpSpPr>
          <p:sp>
            <p:nvSpPr>
              <p:cNvPr id="6" name="Szövegdoboz 5"/>
              <p:cNvSpPr txBox="1"/>
              <p:nvPr/>
            </p:nvSpPr>
            <p:spPr>
              <a:xfrm>
                <a:off x="5364088" y="601524"/>
                <a:ext cx="16035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dirty="0" err="1" smtClean="0"/>
                  <a:t>VoIP</a:t>
                </a:r>
                <a:r>
                  <a:rPr lang="hu-HU" sz="2800" b="1" dirty="0" smtClean="0"/>
                  <a:t>  PBX</a:t>
                </a:r>
                <a:endParaRPr lang="hu-HU" sz="2800" b="1" dirty="0"/>
              </a:p>
            </p:txBody>
          </p:sp>
          <p:pic>
            <p:nvPicPr>
              <p:cNvPr id="5" name="Kép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1228" y="332656"/>
                <a:ext cx="1114998" cy="1703905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40456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498948"/>
            <a:ext cx="7289800" cy="3162300"/>
          </a:xfrm>
        </p:spPr>
      </p:pic>
      <p:cxnSp>
        <p:nvCxnSpPr>
          <p:cNvPr id="8" name="Egyenes összekötő 7"/>
          <p:cNvCxnSpPr/>
          <p:nvPr/>
        </p:nvCxnSpPr>
        <p:spPr>
          <a:xfrm flipV="1">
            <a:off x="1619672" y="1916833"/>
            <a:ext cx="1800200" cy="108011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5422898" y="1683729"/>
            <a:ext cx="2232248" cy="116920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3643211" y="4725144"/>
            <a:ext cx="20130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Peer </a:t>
            </a:r>
            <a:r>
              <a:rPr lang="hu-HU" sz="2800" b="1" dirty="0" err="1" smtClean="0"/>
              <a:t>to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Peer</a:t>
            </a:r>
            <a:endParaRPr lang="hu-HU" sz="2800" b="1" dirty="0" smtClean="0"/>
          </a:p>
          <a:p>
            <a:pPr algn="ctr"/>
            <a:r>
              <a:rPr lang="hu-HU" sz="2800" b="1" dirty="0" smtClean="0"/>
              <a:t>adatátvitel</a:t>
            </a:r>
            <a:endParaRPr lang="hu-HU" sz="2800" b="1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091026" y="214870"/>
            <a:ext cx="3062192" cy="1701963"/>
            <a:chOff x="2473324" y="214870"/>
            <a:chExt cx="3062192" cy="1701963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324" y="521013"/>
              <a:ext cx="913394" cy="1395820"/>
            </a:xfrm>
            <a:prstGeom prst="rect">
              <a:avLst/>
            </a:prstGeom>
            <a:noFill/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776" y="214870"/>
              <a:ext cx="913394" cy="1395820"/>
            </a:xfrm>
            <a:prstGeom prst="rect">
              <a:avLst/>
            </a:prstGeom>
            <a:noFill/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122" y="521013"/>
              <a:ext cx="913394" cy="1395820"/>
            </a:xfrm>
            <a:prstGeom prst="rect">
              <a:avLst/>
            </a:prstGeom>
            <a:noFill/>
          </p:spPr>
        </p:pic>
      </p:grpSp>
      <p:cxnSp>
        <p:nvCxnSpPr>
          <p:cNvPr id="14" name="Egyenes összekötő 13"/>
          <p:cNvCxnSpPr/>
          <p:nvPr/>
        </p:nvCxnSpPr>
        <p:spPr>
          <a:xfrm>
            <a:off x="4004420" y="1772816"/>
            <a:ext cx="123540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6183298" y="912780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Skálázható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8701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hu-HU" dirty="0" smtClean="0"/>
              <a:t>Az őskorban élünk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18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498948"/>
            <a:ext cx="7289800" cy="3162300"/>
          </a:xfrm>
        </p:spPr>
      </p:pic>
      <p:cxnSp>
        <p:nvCxnSpPr>
          <p:cNvPr id="8" name="Egyenes összekötő 7"/>
          <p:cNvCxnSpPr>
            <a:endCxn id="20" idx="3"/>
          </p:cNvCxnSpPr>
          <p:nvPr/>
        </p:nvCxnSpPr>
        <p:spPr>
          <a:xfrm flipV="1">
            <a:off x="1683336" y="1776160"/>
            <a:ext cx="2067615" cy="122079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5422898" y="1683729"/>
            <a:ext cx="2232248" cy="116920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78" y="214870"/>
            <a:ext cx="913394" cy="1395820"/>
          </a:xfrm>
          <a:prstGeom prst="rect">
            <a:avLst/>
          </a:prstGeom>
          <a:noFill/>
        </p:spPr>
      </p:pic>
      <p:cxnSp>
        <p:nvCxnSpPr>
          <p:cNvPr id="14" name="Egyenes összekötő 13"/>
          <p:cNvCxnSpPr/>
          <p:nvPr/>
        </p:nvCxnSpPr>
        <p:spPr>
          <a:xfrm>
            <a:off x="4004420" y="1772816"/>
            <a:ext cx="123540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Csoportba foglalás 22"/>
          <p:cNvGrpSpPr/>
          <p:nvPr/>
        </p:nvGrpSpPr>
        <p:grpSpPr>
          <a:xfrm>
            <a:off x="1477517" y="1721681"/>
            <a:ext cx="6286952" cy="3003463"/>
            <a:chOff x="1477517" y="1721681"/>
            <a:chExt cx="6286952" cy="3003463"/>
          </a:xfrm>
        </p:grpSpPr>
        <p:sp>
          <p:nvSpPr>
            <p:cNvPr id="20" name="Téglalap 19"/>
            <p:cNvSpPr/>
            <p:nvPr/>
          </p:nvSpPr>
          <p:spPr>
            <a:xfrm rot="19727088">
              <a:off x="1477517" y="2355357"/>
              <a:ext cx="2450842" cy="1117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1763688" y="3284984"/>
              <a:ext cx="5616624" cy="1440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Téglalap 16"/>
            <p:cNvSpPr/>
            <p:nvPr/>
          </p:nvSpPr>
          <p:spPr>
            <a:xfrm>
              <a:off x="3779912" y="1721681"/>
              <a:ext cx="1642986" cy="1022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Téglalap 20"/>
            <p:cNvSpPr/>
            <p:nvPr/>
          </p:nvSpPr>
          <p:spPr>
            <a:xfrm rot="1663716">
              <a:off x="5632597" y="2315186"/>
              <a:ext cx="2131872" cy="823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24" y="521013"/>
            <a:ext cx="913394" cy="1395820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26" y="521013"/>
            <a:ext cx="913394" cy="1395820"/>
          </a:xfrm>
          <a:prstGeom prst="rect">
            <a:avLst/>
          </a:prstGeom>
          <a:noFill/>
        </p:spPr>
      </p:pic>
      <p:sp>
        <p:nvSpPr>
          <p:cNvPr id="22" name="Szövegdoboz 21"/>
          <p:cNvSpPr txBox="1"/>
          <p:nvPr/>
        </p:nvSpPr>
        <p:spPr>
          <a:xfrm>
            <a:off x="4451084" y="2274136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SSL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0538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Összhang a trendekkel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4400" b="1" dirty="0" smtClean="0"/>
              <a:t>3D display technológiai robbanás</a:t>
            </a:r>
          </a:p>
          <a:p>
            <a:r>
              <a:rPr lang="hu-HU" dirty="0" smtClean="0"/>
              <a:t>Aktív szemüveg (</a:t>
            </a:r>
            <a:r>
              <a:rPr lang="hu-HU" dirty="0" err="1" smtClean="0"/>
              <a:t>Infra</a:t>
            </a:r>
            <a:r>
              <a:rPr lang="hu-HU" dirty="0" smtClean="0"/>
              <a:t>, </a:t>
            </a:r>
            <a:r>
              <a:rPr lang="hu-HU" dirty="0" err="1" smtClean="0"/>
              <a:t>Bluetooth</a:t>
            </a:r>
            <a:r>
              <a:rPr lang="hu-HU" dirty="0" smtClean="0"/>
              <a:t>)</a:t>
            </a:r>
          </a:p>
          <a:p>
            <a:r>
              <a:rPr lang="hu-HU" dirty="0" smtClean="0"/>
              <a:t>Passzív szemüveg (R-B, Polarizált)</a:t>
            </a:r>
          </a:p>
          <a:p>
            <a:r>
              <a:rPr lang="hu-HU" dirty="0" smtClean="0"/>
              <a:t>Szabad szem (Kitakarásos LCD)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31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Összhang a trendekkel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4400" b="1" dirty="0" smtClean="0"/>
              <a:t>Egyre figyelmesebb IT környezet</a:t>
            </a:r>
          </a:p>
          <a:p>
            <a:r>
              <a:rPr lang="hu-HU" dirty="0" smtClean="0"/>
              <a:t>Helyzetinformációk (GPS, IP, Mobil)</a:t>
            </a:r>
          </a:p>
          <a:p>
            <a:pPr lvl="1"/>
            <a:r>
              <a:rPr lang="hu-HU" dirty="0" smtClean="0"/>
              <a:t>Térkép</a:t>
            </a:r>
          </a:p>
          <a:p>
            <a:pPr lvl="1"/>
            <a:r>
              <a:rPr lang="hu-HU" dirty="0" smtClean="0"/>
              <a:t>Időjárás</a:t>
            </a:r>
          </a:p>
          <a:p>
            <a:pPr lvl="1"/>
            <a:r>
              <a:rPr lang="hu-HU" dirty="0" smtClean="0"/>
              <a:t>Környezetfüggő keresések</a:t>
            </a:r>
          </a:p>
          <a:p>
            <a:pPr lvl="1"/>
            <a:r>
              <a:rPr lang="hu-HU" dirty="0" smtClean="0"/>
              <a:t>Környezetfüggő adatbázisok</a:t>
            </a:r>
          </a:p>
          <a:p>
            <a:r>
              <a:rPr lang="hu-HU" dirty="0" smtClean="0"/>
              <a:t>Szenzorok számának a növekedése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Hol lehet majd találkozni vele?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3D TV-kben</a:t>
            </a:r>
          </a:p>
          <a:p>
            <a:r>
              <a:rPr lang="hu-HU" dirty="0" smtClean="0"/>
              <a:t>Játék konzolokon</a:t>
            </a:r>
          </a:p>
          <a:p>
            <a:r>
              <a:rPr lang="hu-HU" dirty="0" smtClean="0"/>
              <a:t>Mobiltelefonokon</a:t>
            </a:r>
          </a:p>
          <a:p>
            <a:r>
              <a:rPr lang="hu-HU" dirty="0" smtClean="0"/>
              <a:t>Asztali PC-ken</a:t>
            </a:r>
          </a:p>
          <a:p>
            <a:r>
              <a:rPr lang="hu-HU" dirty="0" smtClean="0"/>
              <a:t>Weboldalakon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60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Üzleti hasznosság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Párban fogják venni a 3D-s TV-ket</a:t>
            </a:r>
          </a:p>
          <a:p>
            <a:r>
              <a:rPr lang="hu-HU" dirty="0" smtClean="0"/>
              <a:t>Le fogják cserélni a mobiltelefonokat</a:t>
            </a:r>
          </a:p>
          <a:p>
            <a:r>
              <a:rPr lang="hu-HU" dirty="0" smtClean="0"/>
              <a:t>Új on-line szolgáltatásokat tesz lehetővé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03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r>
              <a:rPr lang="hu-HU" sz="7200" b="1" dirty="0" smtClean="0"/>
              <a:t>Kedvet kaptál?</a:t>
            </a:r>
            <a:endParaRPr lang="hu-HU" sz="7200" b="1" dirty="0"/>
          </a:p>
        </p:txBody>
      </p:sp>
    </p:spTree>
    <p:extLst>
      <p:ext uri="{BB962C8B-B14F-4D97-AF65-F5344CB8AC3E}">
        <p14:creationId xmlns:p14="http://schemas.microsoft.com/office/powerpoint/2010/main" val="11955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kapcsolódhatsz be?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Programozóként</a:t>
            </a:r>
          </a:p>
          <a:p>
            <a:r>
              <a:rPr lang="hu-HU" dirty="0" smtClean="0"/>
              <a:t>Termék konzulens-ként</a:t>
            </a:r>
          </a:p>
          <a:p>
            <a:r>
              <a:rPr lang="hu-HU" dirty="0" smtClean="0"/>
              <a:t>IT újságíróként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47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Töltsd ki és add le a regisztrációs lapot!</a:t>
            </a:r>
          </a:p>
          <a:p>
            <a:r>
              <a:rPr lang="hu-HU" dirty="0" smtClean="0"/>
              <a:t>Hallgasd meg a következő előadást!</a:t>
            </a:r>
          </a:p>
          <a:p>
            <a:r>
              <a:rPr lang="hu-HU" dirty="0" smtClean="0"/>
              <a:t>Látogasd meg az </a:t>
            </a:r>
            <a:r>
              <a:rPr lang="hu-HU" dirty="0" err="1" smtClean="0"/>
              <a:t>Ozeki</a:t>
            </a:r>
            <a:r>
              <a:rPr lang="hu-HU" dirty="0" smtClean="0"/>
              <a:t> Karrier akadémiát (102-es terem)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313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err="1" smtClean="0"/>
              <a:t>Hogyan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folytat</a:t>
            </a:r>
            <a:r>
              <a:rPr lang="hu-HU" sz="7200" b="1" dirty="0" err="1" smtClean="0"/>
              <a:t>ódik</a:t>
            </a:r>
            <a:r>
              <a:rPr lang="hu-HU" sz="7200" b="1" dirty="0" smtClean="0"/>
              <a:t>?</a:t>
            </a:r>
            <a:endParaRPr lang="hu-HU" sz="7200" b="1" dirty="0"/>
          </a:p>
        </p:txBody>
      </p:sp>
    </p:spTree>
    <p:extLst>
      <p:ext uri="{BB962C8B-B14F-4D97-AF65-F5344CB8AC3E}">
        <p14:creationId xmlns:p14="http://schemas.microsoft.com/office/powerpoint/2010/main" val="17747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hu-HU" sz="6000" b="1" dirty="0" smtClean="0"/>
              <a:t>A dinoszauruszok</a:t>
            </a:r>
            <a:endParaRPr lang="hu-HU" sz="6000" b="1" dirty="0"/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683568" y="2223989"/>
            <a:ext cx="8280920" cy="2259397"/>
            <a:chOff x="683568" y="2223989"/>
            <a:chExt cx="8280920" cy="2259397"/>
          </a:xfrm>
        </p:grpSpPr>
        <p:grpSp>
          <p:nvGrpSpPr>
            <p:cNvPr id="16" name="Csoportba foglalás 15"/>
            <p:cNvGrpSpPr/>
            <p:nvPr/>
          </p:nvGrpSpPr>
          <p:grpSpPr>
            <a:xfrm>
              <a:off x="683568" y="2223989"/>
              <a:ext cx="2520280" cy="2228798"/>
              <a:chOff x="683568" y="2223989"/>
              <a:chExt cx="2520280" cy="2228798"/>
            </a:xfrm>
          </p:grpSpPr>
          <p:sp>
            <p:nvSpPr>
              <p:cNvPr id="23" name="Szövegdoboz 22"/>
              <p:cNvSpPr txBox="1"/>
              <p:nvPr/>
            </p:nvSpPr>
            <p:spPr>
              <a:xfrm>
                <a:off x="683568" y="2223989"/>
                <a:ext cx="252028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4000" b="1" dirty="0" err="1" smtClean="0"/>
                  <a:t>Facebook</a:t>
                </a:r>
                <a:endParaRPr lang="hu-HU" sz="4000" b="1" dirty="0" smtClean="0"/>
              </a:p>
              <a:p>
                <a:pPr algn="ctr"/>
                <a:endParaRPr lang="hu-HU" sz="4000" b="1" dirty="0"/>
              </a:p>
            </p:txBody>
          </p:sp>
          <p:pic>
            <p:nvPicPr>
              <p:cNvPr id="24" name="Kép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2940619"/>
                <a:ext cx="1512168" cy="1512168"/>
              </a:xfrm>
              <a:prstGeom prst="rect">
                <a:avLst/>
              </a:prstGeom>
            </p:spPr>
          </p:pic>
        </p:grpSp>
        <p:grpSp>
          <p:nvGrpSpPr>
            <p:cNvPr id="17" name="Csoportba foglalás 16"/>
            <p:cNvGrpSpPr/>
            <p:nvPr/>
          </p:nvGrpSpPr>
          <p:grpSpPr>
            <a:xfrm>
              <a:off x="3542650" y="2223989"/>
              <a:ext cx="2520280" cy="2228798"/>
              <a:chOff x="683568" y="2223989"/>
              <a:chExt cx="2520280" cy="2228798"/>
            </a:xfrm>
          </p:grpSpPr>
          <p:sp>
            <p:nvSpPr>
              <p:cNvPr id="21" name="Szövegdoboz 20"/>
              <p:cNvSpPr txBox="1"/>
              <p:nvPr/>
            </p:nvSpPr>
            <p:spPr>
              <a:xfrm>
                <a:off x="683568" y="2223989"/>
                <a:ext cx="252028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4000" b="1" dirty="0" err="1" smtClean="0"/>
                  <a:t>Skype</a:t>
                </a:r>
                <a:endParaRPr lang="hu-HU" sz="4000" b="1" dirty="0" smtClean="0"/>
              </a:p>
              <a:p>
                <a:pPr algn="ctr"/>
                <a:endParaRPr lang="hu-HU" sz="4000" b="1" dirty="0"/>
              </a:p>
            </p:txBody>
          </p:sp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2940619"/>
                <a:ext cx="1512168" cy="1512168"/>
              </a:xfrm>
              <a:prstGeom prst="rect">
                <a:avLst/>
              </a:prstGeom>
            </p:spPr>
          </p:pic>
        </p:grpSp>
        <p:grpSp>
          <p:nvGrpSpPr>
            <p:cNvPr id="18" name="Csoportba foglalás 17"/>
            <p:cNvGrpSpPr/>
            <p:nvPr/>
          </p:nvGrpSpPr>
          <p:grpSpPr>
            <a:xfrm>
              <a:off x="6062930" y="2254588"/>
              <a:ext cx="2901558" cy="2228798"/>
              <a:chOff x="650005" y="2223989"/>
              <a:chExt cx="2901558" cy="2228798"/>
            </a:xfrm>
          </p:grpSpPr>
          <p:pic>
            <p:nvPicPr>
              <p:cNvPr id="20" name="Kép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3" y="2736920"/>
                <a:ext cx="1715867" cy="1715867"/>
              </a:xfrm>
              <a:prstGeom prst="rect">
                <a:avLst/>
              </a:prstGeom>
            </p:spPr>
          </p:pic>
          <p:sp>
            <p:nvSpPr>
              <p:cNvPr id="19" name="Szövegdoboz 18"/>
              <p:cNvSpPr txBox="1"/>
              <p:nvPr/>
            </p:nvSpPr>
            <p:spPr>
              <a:xfrm>
                <a:off x="650005" y="2223989"/>
                <a:ext cx="29015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4000" b="1" dirty="0" err="1" smtClean="0"/>
                  <a:t>Smartphone</a:t>
                </a:r>
                <a:endParaRPr lang="hu-HU" sz="40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25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18511" y="1681230"/>
            <a:ext cx="5616624" cy="2248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4000" b="1" dirty="0" smtClean="0"/>
              <a:t>Túl nagy a</a:t>
            </a:r>
            <a:r>
              <a:rPr lang="hu-HU" sz="7200" b="1" dirty="0" smtClean="0">
                <a:solidFill>
                  <a:srgbClr val="FF0000"/>
                </a:solidFill>
              </a:rPr>
              <a:t> </a:t>
            </a:r>
            <a:r>
              <a:rPr lang="hu-HU" sz="7200" b="1" dirty="0" smtClean="0"/>
              <a:t>Távolság </a:t>
            </a:r>
            <a:r>
              <a:rPr lang="hu-HU" sz="7200" b="1" dirty="0"/>
              <a:t>É</a:t>
            </a:r>
            <a:r>
              <a:rPr lang="hu-HU" sz="7200" b="1" dirty="0" smtClean="0"/>
              <a:t>rzet</a:t>
            </a:r>
            <a:endParaRPr lang="hu-HU" sz="7200" b="1" dirty="0"/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539552" y="958287"/>
            <a:ext cx="2088231" cy="4714517"/>
            <a:chOff x="539552" y="1467905"/>
            <a:chExt cx="2088231" cy="5001359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690697" y="1467905"/>
              <a:ext cx="1794548" cy="1587000"/>
              <a:chOff x="683568" y="2223989"/>
              <a:chExt cx="2520280" cy="2228798"/>
            </a:xfrm>
          </p:grpSpPr>
          <p:sp>
            <p:nvSpPr>
              <p:cNvPr id="12" name="Szövegdoboz 11"/>
              <p:cNvSpPr txBox="1"/>
              <p:nvPr/>
            </p:nvSpPr>
            <p:spPr>
              <a:xfrm>
                <a:off x="683568" y="2223989"/>
                <a:ext cx="2520280" cy="1599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800" b="1" dirty="0" err="1" smtClean="0"/>
                  <a:t>Facebook</a:t>
                </a:r>
                <a:endParaRPr lang="hu-HU" sz="2800" b="1" dirty="0" smtClean="0"/>
              </a:p>
              <a:p>
                <a:pPr algn="ctr"/>
                <a:endParaRPr lang="hu-HU" sz="4000" b="1" dirty="0"/>
              </a:p>
            </p:txBody>
          </p:sp>
          <p:pic>
            <p:nvPicPr>
              <p:cNvPr id="13" name="Kép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2940619"/>
                <a:ext cx="1512168" cy="1512168"/>
              </a:xfrm>
              <a:prstGeom prst="rect">
                <a:avLst/>
              </a:prstGeom>
            </p:spPr>
          </p:pic>
        </p:grpSp>
        <p:grpSp>
          <p:nvGrpSpPr>
            <p:cNvPr id="6" name="Csoportba foglalás 5"/>
            <p:cNvGrpSpPr/>
            <p:nvPr/>
          </p:nvGrpSpPr>
          <p:grpSpPr>
            <a:xfrm>
              <a:off x="666350" y="3144873"/>
              <a:ext cx="1794548" cy="1587000"/>
              <a:chOff x="683568" y="2223989"/>
              <a:chExt cx="2520280" cy="2228798"/>
            </a:xfrm>
          </p:grpSpPr>
          <p:sp>
            <p:nvSpPr>
              <p:cNvPr id="10" name="Szövegdoboz 9"/>
              <p:cNvSpPr txBox="1"/>
              <p:nvPr/>
            </p:nvSpPr>
            <p:spPr>
              <a:xfrm>
                <a:off x="683568" y="2223989"/>
                <a:ext cx="2520280" cy="1599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800" b="1" dirty="0" err="1" smtClean="0"/>
                  <a:t>Skype</a:t>
                </a:r>
                <a:endParaRPr lang="hu-HU" sz="2800" b="1" dirty="0" smtClean="0"/>
              </a:p>
              <a:p>
                <a:pPr algn="ctr"/>
                <a:endParaRPr lang="hu-HU" sz="4000" b="1" dirty="0"/>
              </a:p>
            </p:txBody>
          </p:sp>
          <p:pic>
            <p:nvPicPr>
              <p:cNvPr id="11" name="Kép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2940619"/>
                <a:ext cx="1512168" cy="1512168"/>
              </a:xfrm>
              <a:prstGeom prst="rect">
                <a:avLst/>
              </a:prstGeom>
            </p:spPr>
          </p:pic>
        </p:grpSp>
        <p:grpSp>
          <p:nvGrpSpPr>
            <p:cNvPr id="7" name="Csoportba foglalás 6"/>
            <p:cNvGrpSpPr/>
            <p:nvPr/>
          </p:nvGrpSpPr>
          <p:grpSpPr>
            <a:xfrm>
              <a:off x="539552" y="4820873"/>
              <a:ext cx="2088231" cy="1648391"/>
              <a:chOff x="471299" y="2223990"/>
              <a:chExt cx="2932731" cy="2315016"/>
            </a:xfrm>
          </p:grpSpPr>
          <p:sp>
            <p:nvSpPr>
              <p:cNvPr id="8" name="Szövegdoboz 7"/>
              <p:cNvSpPr txBox="1"/>
              <p:nvPr/>
            </p:nvSpPr>
            <p:spPr>
              <a:xfrm>
                <a:off x="471299" y="2223990"/>
                <a:ext cx="2932731" cy="1696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800" b="1" dirty="0" err="1" smtClean="0"/>
                  <a:t>Smartphone</a:t>
                </a:r>
                <a:endParaRPr lang="hu-HU" sz="2800" b="1" dirty="0" smtClean="0"/>
              </a:p>
              <a:p>
                <a:pPr algn="ctr"/>
                <a:endParaRPr lang="hu-HU" sz="4000" b="1" dirty="0"/>
              </a:p>
            </p:txBody>
          </p:sp>
          <p:pic>
            <p:nvPicPr>
              <p:cNvPr id="9" name="Kép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3" y="2823139"/>
                <a:ext cx="1715867" cy="1715867"/>
              </a:xfrm>
              <a:prstGeom prst="rect">
                <a:avLst/>
              </a:prstGeom>
            </p:spPr>
          </p:pic>
        </p:grpSp>
      </p:grpSp>
      <p:cxnSp>
        <p:nvCxnSpPr>
          <p:cNvPr id="15" name="Egyenes összekötő 14"/>
          <p:cNvCxnSpPr/>
          <p:nvPr/>
        </p:nvCxnSpPr>
        <p:spPr>
          <a:xfrm>
            <a:off x="2915816" y="1136928"/>
            <a:ext cx="0" cy="453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>
            <a:off x="3302135" y="1685170"/>
            <a:ext cx="5817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Internet +</a:t>
            </a:r>
            <a:r>
              <a:rPr lang="hu-HU" sz="2800" b="1" dirty="0" smtClean="0"/>
              <a:t> Üzenő füzet + Telefonkönyv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3302135" y="4688339"/>
            <a:ext cx="3757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Internet +</a:t>
            </a:r>
            <a:r>
              <a:rPr lang="hu-HU" sz="2800" b="1" dirty="0" smtClean="0"/>
              <a:t> Mobiltelefon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3318511" y="3265959"/>
            <a:ext cx="499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Internet +</a:t>
            </a:r>
            <a:r>
              <a:rPr lang="hu-HU" sz="2800" b="1" dirty="0" smtClean="0"/>
              <a:t> Hagyományos telefon</a:t>
            </a:r>
          </a:p>
        </p:txBody>
      </p:sp>
    </p:spTree>
    <p:extLst>
      <p:ext uri="{BB962C8B-B14F-4D97-AF65-F5344CB8AC3E}">
        <p14:creationId xmlns:p14="http://schemas.microsoft.com/office/powerpoint/2010/main" val="35380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2" grpId="1"/>
      <p:bldP spid="18" grpId="0"/>
      <p:bldP spid="18" grpId="1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788969" y="1231594"/>
            <a:ext cx="133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/>
              <a:t>Látni</a:t>
            </a:r>
            <a:endParaRPr lang="hu-HU" sz="4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57887" y="2385756"/>
            <a:ext cx="1797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/>
              <a:t>Hallani</a:t>
            </a:r>
            <a:endParaRPr lang="hu-HU" sz="4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757887" y="3528756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/>
              <a:t>Érezni a közelségét</a:t>
            </a:r>
            <a:endParaRPr lang="hu-HU" sz="44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757887" y="4749824"/>
            <a:ext cx="5758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/>
              <a:t>Érzékelni a környezetét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32041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ft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/>
          <a:lstStyle/>
          <a:p>
            <a:r>
              <a:rPr lang="hu-HU" dirty="0" smtClean="0"/>
              <a:t>Mindezt élőben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56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642194"/>
          </a:xfrm>
        </p:spPr>
        <p:txBody>
          <a:bodyPr/>
          <a:lstStyle/>
          <a:p>
            <a:r>
              <a:rPr lang="hu-HU" b="1" dirty="0" smtClean="0"/>
              <a:t>Hogyan lehet közel hozni valakit?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hu-HU" dirty="0" smtClean="0"/>
              <a:t>Élethű 3D kép</a:t>
            </a:r>
          </a:p>
          <a:p>
            <a:r>
              <a:rPr lang="hu-HU" dirty="0" smtClean="0"/>
              <a:t>Élethű térhatású hang</a:t>
            </a:r>
          </a:p>
          <a:p>
            <a:r>
              <a:rPr lang="hu-HU" dirty="0" smtClean="0"/>
              <a:t>Élő információk a környezetéről</a:t>
            </a:r>
          </a:p>
          <a:p>
            <a:r>
              <a:rPr lang="hu-HU" dirty="0" smtClean="0"/>
              <a:t>Élő információk róla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561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Autofit/>
          </a:bodyPr>
          <a:lstStyle/>
          <a:p>
            <a:r>
              <a:rPr lang="hu-HU" sz="7200" b="1" dirty="0" err="1" smtClean="0"/>
              <a:t>Ozeki</a:t>
            </a:r>
            <a:r>
              <a:rPr lang="hu-HU" sz="7200" b="1" dirty="0" smtClean="0"/>
              <a:t> 3D </a:t>
            </a:r>
            <a:r>
              <a:rPr lang="hu-HU" sz="7200" b="1" dirty="0" err="1" smtClean="0"/>
              <a:t>Phone</a:t>
            </a:r>
            <a:r>
              <a:rPr lang="hu-HU" sz="3200" b="1" dirty="0" smtClean="0"/>
              <a:t/>
            </a:r>
            <a:br>
              <a:rPr lang="hu-HU" sz="3200" b="1" dirty="0" smtClean="0"/>
            </a:br>
            <a:r>
              <a:rPr lang="hu-HU" sz="3200" b="1" dirty="0" smtClean="0"/>
              <a:t>Közelebb hozza a barátainkat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3674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978</TotalTime>
  <Words>658</Words>
  <Application>Microsoft Office PowerPoint</Application>
  <PresentationFormat>Diavetítés a képernyőre (4:3 oldalarány)</PresentationFormat>
  <Paragraphs>152</Paragraphs>
  <Slides>38</Slides>
  <Notes>17</Notes>
  <HiddenSlides>0</HiddenSlides>
  <MMClips>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39" baseType="lpstr">
      <vt:lpstr>Office-téma</vt:lpstr>
      <vt:lpstr>OZEKI</vt:lpstr>
      <vt:lpstr>PowerPoint bemutató</vt:lpstr>
      <vt:lpstr>Az őskorban élünk</vt:lpstr>
      <vt:lpstr>A dinoszauruszok</vt:lpstr>
      <vt:lpstr>PowerPoint bemutató</vt:lpstr>
      <vt:lpstr>PowerPoint bemutató</vt:lpstr>
      <vt:lpstr>Mindezt élőben</vt:lpstr>
      <vt:lpstr>Hogyan lehet közel hozni valakit?</vt:lpstr>
      <vt:lpstr>Ozeki 3D Phone Közelebb hozza a barátainkat</vt:lpstr>
      <vt:lpstr>3D telefonhívás élőben </vt:lpstr>
      <vt:lpstr>PowerPoint bemutató</vt:lpstr>
      <vt:lpstr>PowerPoint bemutató</vt:lpstr>
      <vt:lpstr>PowerPoint bemutató</vt:lpstr>
      <vt:lpstr>A technológia lehetőségei</vt:lpstr>
      <vt:lpstr>Teszt 1.0</vt:lpstr>
      <vt:lpstr>PowerPoint bemutató</vt:lpstr>
      <vt:lpstr>PowerPoint bemutató</vt:lpstr>
      <vt:lpstr>PowerPoint bemutató</vt:lpstr>
      <vt:lpstr>Teszt 2.0</vt:lpstr>
      <vt:lpstr>PowerPoint bemutató</vt:lpstr>
      <vt:lpstr>Kompatibilitás</vt:lpstr>
      <vt:lpstr>PowerPoint bemutató</vt:lpstr>
      <vt:lpstr>PowerPoint bemutató</vt:lpstr>
      <vt:lpstr>PowerPoint bemutató</vt:lpstr>
      <vt:lpstr>PowerPoint bemutató</vt:lpstr>
      <vt:lpstr>PowerPoint bemutató</vt:lpstr>
      <vt:lpstr>A hálózat</vt:lpstr>
      <vt:lpstr>PowerPoint bemutató</vt:lpstr>
      <vt:lpstr>PowerPoint bemutató</vt:lpstr>
      <vt:lpstr>PowerPoint bemutató</vt:lpstr>
      <vt:lpstr>Összhang a trendekkel</vt:lpstr>
      <vt:lpstr>Összhang a trendekkel</vt:lpstr>
      <vt:lpstr>Hol lehet majd találkozni vele?</vt:lpstr>
      <vt:lpstr>Üzleti hasznosság</vt:lpstr>
      <vt:lpstr>Kedvet kaptál?</vt:lpstr>
      <vt:lpstr>Hogyan kapcsolódhatsz be?</vt:lpstr>
      <vt:lpstr>PowerPoint bemutató</vt:lpstr>
      <vt:lpstr>Hogyan folytatódik?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OZEKI</dc:title>
  <dc:creator>User</dc:creator>
  <cp:lastModifiedBy>User</cp:lastModifiedBy>
  <cp:revision>86</cp:revision>
  <dcterms:created xsi:type="dcterms:W3CDTF">2012-03-24T13:09:46Z</dcterms:created>
  <dcterms:modified xsi:type="dcterms:W3CDTF">2012-03-29T05:27:17Z</dcterms:modified>
</cp:coreProperties>
</file>